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Roboto"/>
      <p:regular r:id="rId11"/>
      <p:bold r:id="rId12"/>
      <p:italic r:id="rId13"/>
      <p:boldItalic r:id="rId14"/>
    </p:embeddedFont>
    <p:embeddedFont>
      <p:font typeface="Merriweather"/>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regular.fntdata"/><Relationship Id="rId10" Type="http://schemas.openxmlformats.org/officeDocument/2006/relationships/slide" Target="slides/slide5.xml"/><Relationship Id="rId13" Type="http://schemas.openxmlformats.org/officeDocument/2006/relationships/font" Target="fonts/Roboto-italic.fntdata"/><Relationship Id="rId12"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erriweather-regular.fntdata"/><Relationship Id="rId14" Type="http://schemas.openxmlformats.org/officeDocument/2006/relationships/font" Target="fonts/Roboto-boldItalic.fntdata"/><Relationship Id="rId17" Type="http://schemas.openxmlformats.org/officeDocument/2006/relationships/font" Target="fonts/Merriweather-italic.fntdata"/><Relationship Id="rId16"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Merriweather-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a4513846a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a4513846a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Zach</a:t>
            </a:r>
            <a:endParaRPr/>
          </a:p>
          <a:p>
            <a:pPr indent="-298450" lvl="0" marL="457200" rtl="0" algn="l">
              <a:spcBef>
                <a:spcPts val="0"/>
              </a:spcBef>
              <a:spcAft>
                <a:spcPts val="0"/>
              </a:spcAft>
              <a:buSzPts val="1100"/>
              <a:buChar char="-"/>
            </a:pPr>
            <a:r>
              <a:rPr lang="en"/>
              <a:t>Introduce the project</a:t>
            </a:r>
            <a:endParaRPr/>
          </a:p>
          <a:p>
            <a:pPr indent="-298450" lvl="1" marL="914400" rtl="0" algn="l">
              <a:spcBef>
                <a:spcPts val="0"/>
              </a:spcBef>
              <a:spcAft>
                <a:spcPts val="0"/>
              </a:spcAft>
              <a:buSzPts val="1100"/>
              <a:buChar char="-"/>
            </a:pPr>
            <a:r>
              <a:rPr lang="en"/>
              <a:t>A VR-type headset that allows users to take various types of tests (standardized, professional certifications, etc.)</a:t>
            </a:r>
            <a:endParaRPr/>
          </a:p>
          <a:p>
            <a:pPr indent="-298450" lvl="1" marL="914400" rtl="0" algn="l">
              <a:spcBef>
                <a:spcPts val="0"/>
              </a:spcBef>
              <a:spcAft>
                <a:spcPts val="0"/>
              </a:spcAft>
              <a:buSzPts val="1100"/>
              <a:buChar char="-"/>
            </a:pPr>
            <a:r>
              <a:rPr lang="en"/>
              <a:t>Headset is intended to prevent cheating and theft of test question data</a:t>
            </a:r>
            <a:endParaRPr/>
          </a:p>
          <a:p>
            <a:pPr indent="-298450" lvl="0" marL="457200" rtl="0" algn="l">
              <a:spcBef>
                <a:spcPts val="0"/>
              </a:spcBef>
              <a:spcAft>
                <a:spcPts val="0"/>
              </a:spcAft>
              <a:buSzPts val="1100"/>
              <a:buChar char="-"/>
            </a:pPr>
            <a:r>
              <a:rPr lang="en"/>
              <a:t>Introduce general technical challenges</a:t>
            </a:r>
            <a:endParaRPr/>
          </a:p>
          <a:p>
            <a:pPr indent="-298450" lvl="1" marL="914400" rtl="0" algn="l">
              <a:spcBef>
                <a:spcPts val="0"/>
              </a:spcBef>
              <a:spcAft>
                <a:spcPts val="0"/>
              </a:spcAft>
              <a:buSzPts val="1100"/>
              <a:buChar char="-"/>
            </a:pPr>
            <a:r>
              <a:rPr lang="en"/>
              <a:t>We need to display data to a user in a readable way</a:t>
            </a:r>
            <a:endParaRPr/>
          </a:p>
          <a:p>
            <a:pPr indent="-298450" lvl="1" marL="914400" rtl="0" algn="l">
              <a:spcBef>
                <a:spcPts val="0"/>
              </a:spcBef>
              <a:spcAft>
                <a:spcPts val="0"/>
              </a:spcAft>
              <a:buSzPts val="1100"/>
              <a:buChar char="-"/>
            </a:pPr>
            <a:r>
              <a:rPr lang="en"/>
              <a:t>We need to make sure the user is comfortable</a:t>
            </a:r>
            <a:endParaRPr/>
          </a:p>
          <a:p>
            <a:pPr indent="-298450" lvl="1" marL="914400" rtl="0" algn="l">
              <a:spcBef>
                <a:spcPts val="0"/>
              </a:spcBef>
              <a:spcAft>
                <a:spcPts val="0"/>
              </a:spcAft>
              <a:buSzPts val="1100"/>
              <a:buChar char="-"/>
            </a:pPr>
            <a:r>
              <a:rPr lang="en"/>
              <a:t>We need to make sure the user is safe</a:t>
            </a:r>
            <a:endParaRPr/>
          </a:p>
          <a:p>
            <a:pPr indent="-298450" lvl="0" marL="457200" rtl="0" algn="l">
              <a:spcBef>
                <a:spcPts val="0"/>
              </a:spcBef>
              <a:spcAft>
                <a:spcPts val="0"/>
              </a:spcAft>
              <a:buSzPts val="1100"/>
              <a:buChar char="-"/>
            </a:pPr>
            <a:r>
              <a:rPr lang="en"/>
              <a:t>Transition into Ehrens slide, mention that the rest of the team will explain the challenges we face in more depth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a4513846a8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a4513846a8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ehren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4513846a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4513846a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Nathan Andersen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a4513846a8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a4513846a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Morgan</a:t>
            </a:r>
            <a:endParaRPr/>
          </a:p>
          <a:p>
            <a:pPr indent="-298450" lvl="0" marL="457200" rtl="0" algn="l">
              <a:spcBef>
                <a:spcPts val="0"/>
              </a:spcBef>
              <a:spcAft>
                <a:spcPts val="0"/>
              </a:spcAft>
              <a:buSzPts val="1100"/>
              <a:buChar char="-"/>
            </a:pPr>
            <a:r>
              <a:rPr lang="en"/>
              <a:t>There is minimal space within the headset cavity as we want to keep the weight and size of the headset to a minimum for the comfort of the user. Ensure room for glasses within the headset.  We want to </a:t>
            </a:r>
            <a:r>
              <a:rPr lang="en"/>
              <a:t>accommodate</a:t>
            </a:r>
            <a:r>
              <a:rPr lang="en"/>
              <a:t> glasses, but also ensure security. Glasses introduce a security risk as they could have a camera attached to the glasses frame. In addition to fitting glasses, we will need to implement lenses between the screen and the user’s eyes to ensure the eyes can focus on such a close screen. Lenses and optics are topics outside of our team’s expertise. For this reason, we are looking to experts within the field of optics for guidance.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4513846a8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4513846a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Rob</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drive.google.com/file/d/1RpiNQsabYnn3OlPBUhRri0yD8yaAXL_X/view"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drive.google.com/file/d/1XCejBYvxY-mTDYVgStbgURythjaFtZIn/view"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drive.google.com/file/d/1Hs5vAyDunqDfYrUihqDKhT4MAetstjzJ/view"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drive.google.com/file/d/14LnVix9sQo_KfF3kcPzlbR7QJ3yxbDex/view"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rive.google.com/file/d/1TO0SdrH9USUPVHBK19mIb4upsCl-I0_G/view"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491 Team 1: Interactive Secure Headset</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Rob Barton, Asa Pauls, Morgan Ambourn, Nathan Andersen, Ehren Fox, Zach Johnson</a:t>
            </a:r>
            <a:endParaRPr/>
          </a:p>
          <a:p>
            <a:pPr indent="0" lvl="0" marL="0" rtl="0" algn="l">
              <a:spcBef>
                <a:spcPts val="0"/>
              </a:spcBef>
              <a:spcAft>
                <a:spcPts val="0"/>
              </a:spcAft>
              <a:buNone/>
            </a:pPr>
            <a:r>
              <a:t/>
            </a:r>
            <a:endParaRPr/>
          </a:p>
        </p:txBody>
      </p:sp>
      <p:pic>
        <p:nvPicPr>
          <p:cNvPr id="66" name="Google Shape;66;p13" title="Recording.mp3">
            <a:hlinkClick r:id="rId3"/>
          </p:cNvPr>
          <p:cNvPicPr preferRelativeResize="0"/>
          <p:nvPr/>
        </p:nvPicPr>
        <p:blipFill>
          <a:blip r:embed="rId4">
            <a:alphaModFix/>
          </a:blip>
          <a:stretch>
            <a:fillRect/>
          </a:stretch>
        </p:blipFill>
        <p:spPr>
          <a:xfrm>
            <a:off x="152400" y="2769260"/>
            <a:ext cx="457200" cy="4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Displaying the test to users</a:t>
            </a:r>
            <a:endParaRPr/>
          </a:p>
        </p:txBody>
      </p:sp>
      <p:sp>
        <p:nvSpPr>
          <p:cNvPr id="72" name="Google Shape;72;p1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issues</a:t>
            </a:r>
            <a:endParaRPr/>
          </a:p>
          <a:p>
            <a:pPr indent="-311150" lvl="0" marL="457200" rtl="0" algn="l">
              <a:spcBef>
                <a:spcPts val="1600"/>
              </a:spcBef>
              <a:spcAft>
                <a:spcPts val="0"/>
              </a:spcAft>
              <a:buSzPts val="1300"/>
              <a:buChar char="●"/>
            </a:pPr>
            <a:r>
              <a:rPr lang="en"/>
              <a:t>We need to get data to a user</a:t>
            </a:r>
            <a:endParaRPr/>
          </a:p>
          <a:p>
            <a:pPr indent="-311150" lvl="0" marL="457200" rtl="0" algn="l">
              <a:spcBef>
                <a:spcPts val="0"/>
              </a:spcBef>
              <a:spcAft>
                <a:spcPts val="0"/>
              </a:spcAft>
              <a:buSzPts val="1300"/>
              <a:buChar char="●"/>
            </a:pPr>
            <a:r>
              <a:rPr lang="en"/>
              <a:t>Needs to be legible</a:t>
            </a:r>
            <a:endParaRPr/>
          </a:p>
          <a:p>
            <a:pPr indent="-311150" lvl="0" marL="457200" rtl="0" algn="l">
              <a:spcBef>
                <a:spcPts val="0"/>
              </a:spcBef>
              <a:spcAft>
                <a:spcPts val="0"/>
              </a:spcAft>
              <a:buSzPts val="1300"/>
              <a:buChar char="●"/>
            </a:pPr>
            <a:r>
              <a:rPr lang="en"/>
              <a:t>Enough room for a small paragraph</a:t>
            </a:r>
            <a:endParaRPr/>
          </a:p>
          <a:p>
            <a:pPr indent="-311150" lvl="0" marL="457200" rtl="0" algn="l">
              <a:spcBef>
                <a:spcPts val="0"/>
              </a:spcBef>
              <a:spcAft>
                <a:spcPts val="0"/>
              </a:spcAft>
              <a:buSzPts val="1300"/>
              <a:buChar char="●"/>
            </a:pPr>
            <a:r>
              <a:rPr lang="en"/>
              <a:t>Don’t have a lot of room</a:t>
            </a:r>
            <a:endParaRPr/>
          </a:p>
        </p:txBody>
      </p:sp>
      <p:pic>
        <p:nvPicPr>
          <p:cNvPr id="73" name="Google Shape;73;p14" title="Recording (2).mp3">
            <a:hlinkClick r:id="rId3"/>
          </p:cNvPr>
          <p:cNvPicPr preferRelativeResize="0"/>
          <p:nvPr/>
        </p:nvPicPr>
        <p:blipFill>
          <a:blip r:embed="rId4">
            <a:alphaModFix/>
          </a:blip>
          <a:stretch>
            <a:fillRect/>
          </a:stretch>
        </p:blipFill>
        <p:spPr>
          <a:xfrm>
            <a:off x="152400" y="3162225"/>
            <a:ext cx="457200" cy="45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Addressing</a:t>
            </a:r>
            <a:r>
              <a:rPr lang="en"/>
              <a:t> the display</a:t>
            </a:r>
            <a:endParaRPr/>
          </a:p>
        </p:txBody>
      </p:sp>
      <p:sp>
        <p:nvSpPr>
          <p:cNvPr id="79" name="Google Shape;79;p15"/>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How many screens?</a:t>
            </a:r>
            <a:endParaRPr/>
          </a:p>
          <a:p>
            <a:pPr indent="-311150" lvl="0" marL="457200" rtl="0" algn="l">
              <a:spcBef>
                <a:spcPts val="0"/>
              </a:spcBef>
              <a:spcAft>
                <a:spcPts val="0"/>
              </a:spcAft>
              <a:buSzPts val="1300"/>
              <a:buChar char="●"/>
            </a:pPr>
            <a:r>
              <a:rPr lang="en"/>
              <a:t>How big?</a:t>
            </a:r>
            <a:endParaRPr/>
          </a:p>
          <a:p>
            <a:pPr indent="-311150" lvl="0" marL="457200" rtl="0" algn="l">
              <a:spcBef>
                <a:spcPts val="0"/>
              </a:spcBef>
              <a:spcAft>
                <a:spcPts val="0"/>
              </a:spcAft>
              <a:buSzPts val="1300"/>
              <a:buChar char="●"/>
            </a:pPr>
            <a:r>
              <a:rPr lang="en"/>
              <a:t>How transparent?</a:t>
            </a:r>
            <a:endParaRPr/>
          </a:p>
          <a:p>
            <a:pPr indent="-311150" lvl="0" marL="457200" rtl="0" algn="l">
              <a:spcBef>
                <a:spcPts val="0"/>
              </a:spcBef>
              <a:spcAft>
                <a:spcPts val="0"/>
              </a:spcAft>
              <a:buSzPts val="1300"/>
              <a:buChar char="●"/>
            </a:pPr>
            <a:r>
              <a:rPr lang="en"/>
              <a:t>How to decide?</a:t>
            </a:r>
            <a:endParaRPr/>
          </a:p>
        </p:txBody>
      </p:sp>
      <p:pic>
        <p:nvPicPr>
          <p:cNvPr id="80" name="Google Shape;80;p15" title="Recording (3).mp3">
            <a:hlinkClick r:id="rId3"/>
          </p:cNvPr>
          <p:cNvPicPr preferRelativeResize="0"/>
          <p:nvPr/>
        </p:nvPicPr>
        <p:blipFill>
          <a:blip r:embed="rId4">
            <a:alphaModFix/>
          </a:blip>
          <a:stretch>
            <a:fillRect/>
          </a:stretch>
        </p:blipFill>
        <p:spPr>
          <a:xfrm>
            <a:off x="152400" y="3162225"/>
            <a:ext cx="457200" cy="45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Optics</a:t>
            </a:r>
            <a:endParaRPr/>
          </a:p>
        </p:txBody>
      </p:sp>
      <p:sp>
        <p:nvSpPr>
          <p:cNvPr id="86" name="Google Shape;86;p16"/>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Space issue</a:t>
            </a:r>
            <a:endParaRPr/>
          </a:p>
          <a:p>
            <a:pPr indent="-311150" lvl="0" marL="457200" rtl="0" algn="l">
              <a:spcBef>
                <a:spcPts val="0"/>
              </a:spcBef>
              <a:spcAft>
                <a:spcPts val="0"/>
              </a:spcAft>
              <a:buSzPts val="1300"/>
              <a:buChar char="●"/>
            </a:pPr>
            <a:r>
              <a:rPr lang="en"/>
              <a:t>User glasses</a:t>
            </a:r>
            <a:endParaRPr/>
          </a:p>
          <a:p>
            <a:pPr indent="-311150" lvl="0" marL="457200" rtl="0" algn="l">
              <a:spcBef>
                <a:spcPts val="0"/>
              </a:spcBef>
              <a:spcAft>
                <a:spcPts val="0"/>
              </a:spcAft>
              <a:buSzPts val="1300"/>
              <a:buChar char="●"/>
            </a:pPr>
            <a:r>
              <a:rPr lang="en"/>
              <a:t>Lenses, optics</a:t>
            </a:r>
            <a:endParaRPr/>
          </a:p>
          <a:p>
            <a:pPr indent="-311150" lvl="0" marL="457200" rtl="0" algn="l">
              <a:spcBef>
                <a:spcPts val="0"/>
              </a:spcBef>
              <a:spcAft>
                <a:spcPts val="0"/>
              </a:spcAft>
              <a:buSzPts val="1300"/>
              <a:buChar char="●"/>
            </a:pPr>
            <a:r>
              <a:rPr lang="en"/>
              <a:t>Looking to experts</a:t>
            </a:r>
            <a:endParaRPr/>
          </a:p>
        </p:txBody>
      </p:sp>
      <p:pic>
        <p:nvPicPr>
          <p:cNvPr id="87" name="Google Shape;87;p16" title="Recording (4).mp3">
            <a:hlinkClick r:id="rId3"/>
          </p:cNvPr>
          <p:cNvPicPr preferRelativeResize="0"/>
          <p:nvPr/>
        </p:nvPicPr>
        <p:blipFill>
          <a:blip r:embed="rId4">
            <a:alphaModFix/>
          </a:blip>
          <a:stretch>
            <a:fillRect/>
          </a:stretch>
        </p:blipFill>
        <p:spPr>
          <a:xfrm>
            <a:off x="152400" y="3162225"/>
            <a:ext cx="457200" cy="457200"/>
          </a:xfrm>
          <a:prstGeom prst="rect">
            <a:avLst/>
          </a:prstGeom>
          <a:noFill/>
          <a:ln>
            <a:noFill/>
          </a:ln>
        </p:spPr>
      </p:pic>
      <p:pic>
        <p:nvPicPr>
          <p:cNvPr id="88" name="Google Shape;88;p16"/>
          <p:cNvPicPr preferRelativeResize="0"/>
          <p:nvPr/>
        </p:nvPicPr>
        <p:blipFill>
          <a:blip r:embed="rId5">
            <a:alphaModFix/>
          </a:blip>
          <a:stretch>
            <a:fillRect/>
          </a:stretch>
        </p:blipFill>
        <p:spPr>
          <a:xfrm>
            <a:off x="4572000" y="3388475"/>
            <a:ext cx="2847975" cy="1600200"/>
          </a:xfrm>
          <a:prstGeom prst="rect">
            <a:avLst/>
          </a:prstGeom>
          <a:noFill/>
          <a:ln>
            <a:noFill/>
          </a:ln>
        </p:spPr>
      </p:pic>
      <p:pic>
        <p:nvPicPr>
          <p:cNvPr id="89" name="Google Shape;89;p16"/>
          <p:cNvPicPr preferRelativeResize="0"/>
          <p:nvPr/>
        </p:nvPicPr>
        <p:blipFill>
          <a:blip r:embed="rId6">
            <a:alphaModFix/>
          </a:blip>
          <a:stretch>
            <a:fillRect/>
          </a:stretch>
        </p:blipFill>
        <p:spPr>
          <a:xfrm>
            <a:off x="6268400" y="1657313"/>
            <a:ext cx="2741855" cy="1828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Tying it all together</a:t>
            </a:r>
            <a:endParaRPr/>
          </a:p>
        </p:txBody>
      </p:sp>
      <p:sp>
        <p:nvSpPr>
          <p:cNvPr id="95" name="Google Shape;95;p17"/>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Close to VR</a:t>
            </a:r>
            <a:endParaRPr/>
          </a:p>
          <a:p>
            <a:pPr indent="-311150" lvl="0" marL="457200" rtl="0" algn="l">
              <a:spcBef>
                <a:spcPts val="0"/>
              </a:spcBef>
              <a:spcAft>
                <a:spcPts val="0"/>
              </a:spcAft>
              <a:buSzPts val="1300"/>
              <a:buChar char="●"/>
            </a:pPr>
            <a:r>
              <a:rPr lang="en"/>
              <a:t>Notable differences</a:t>
            </a:r>
            <a:endParaRPr/>
          </a:p>
          <a:p>
            <a:pPr indent="-311150" lvl="0" marL="457200" rtl="0" algn="l">
              <a:spcBef>
                <a:spcPts val="0"/>
              </a:spcBef>
              <a:spcAft>
                <a:spcPts val="0"/>
              </a:spcAft>
              <a:buSzPts val="1300"/>
              <a:buChar char="●"/>
            </a:pPr>
            <a:r>
              <a:rPr lang="en"/>
              <a:t>Working within a greater system</a:t>
            </a:r>
            <a:endParaRPr/>
          </a:p>
          <a:p>
            <a:pPr indent="-298450" lvl="1" marL="914400" rtl="0" algn="l">
              <a:spcBef>
                <a:spcPts val="0"/>
              </a:spcBef>
              <a:spcAft>
                <a:spcPts val="0"/>
              </a:spcAft>
              <a:buSzPts val="1100"/>
              <a:buChar char="○"/>
            </a:pPr>
            <a:r>
              <a:rPr lang="en"/>
              <a:t>Hardware</a:t>
            </a:r>
            <a:endParaRPr/>
          </a:p>
          <a:p>
            <a:pPr indent="-298450" lvl="1" marL="914400" rtl="0" algn="l">
              <a:spcBef>
                <a:spcPts val="0"/>
              </a:spcBef>
              <a:spcAft>
                <a:spcPts val="0"/>
              </a:spcAft>
              <a:buSzPts val="1100"/>
              <a:buChar char="○"/>
            </a:pPr>
            <a:r>
              <a:rPr lang="en"/>
              <a:t>Software</a:t>
            </a:r>
            <a:endParaRPr/>
          </a:p>
          <a:p>
            <a:pPr indent="-311150" lvl="0" marL="457200" rtl="0" algn="l">
              <a:spcBef>
                <a:spcPts val="0"/>
              </a:spcBef>
              <a:spcAft>
                <a:spcPts val="0"/>
              </a:spcAft>
              <a:buSzPts val="1300"/>
              <a:buChar char="●"/>
            </a:pPr>
            <a:r>
              <a:rPr lang="en"/>
              <a:t>Future updates</a:t>
            </a:r>
            <a:endParaRPr/>
          </a:p>
        </p:txBody>
      </p:sp>
      <p:pic>
        <p:nvPicPr>
          <p:cNvPr id="96" name="Google Shape;96;p17" title="Recording (5).mp3">
            <a:hlinkClick r:id="rId3"/>
          </p:cNvPr>
          <p:cNvPicPr preferRelativeResize="0"/>
          <p:nvPr/>
        </p:nvPicPr>
        <p:blipFill>
          <a:blip r:embed="rId4">
            <a:alphaModFix/>
          </a:blip>
          <a:stretch>
            <a:fillRect/>
          </a:stretch>
        </p:blipFill>
        <p:spPr>
          <a:xfrm>
            <a:off x="152400" y="3162225"/>
            <a:ext cx="457200" cy="4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